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Poppi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3c0e7c75b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3c0e7c75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3c0e7c75b_1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3c0e7c75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2fcd7ba3705dfc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2fcd7ba3705dfc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11" Type="http://schemas.openxmlformats.org/officeDocument/2006/relationships/image" Target="../media/image14.png"/><Relationship Id="rId10" Type="http://schemas.openxmlformats.org/officeDocument/2006/relationships/image" Target="../media/image4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547375" y="1928800"/>
            <a:ext cx="472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CLERK</a:t>
            </a:r>
            <a:endParaRPr sz="4000"/>
          </a:p>
        </p:txBody>
      </p:sp>
      <p:sp>
        <p:nvSpPr>
          <p:cNvPr id="85" name="Google Shape;85;p13"/>
          <p:cNvSpPr txBox="1"/>
          <p:nvPr/>
        </p:nvSpPr>
        <p:spPr>
          <a:xfrm>
            <a:off x="513725" y="3168500"/>
            <a:ext cx="11957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5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Computer Science Senior Capstone | MATES C/O 2026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/>
        </p:nvSpPr>
        <p:spPr>
          <a:xfrm>
            <a:off x="771525" y="581025"/>
            <a:ext cx="11381422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PROJECT BOUNDARIES</a:t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581025" y="581025"/>
            <a:ext cx="47625" cy="619125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17" name="Google Shape;2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1819275"/>
            <a:ext cx="45406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1788875" y="2052700"/>
            <a:ext cx="2124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 SCOPE</a:t>
            </a:r>
            <a:endParaRPr sz="3300">
              <a:solidFill>
                <a:srgbClr val="DEFF9A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735888" y="2638200"/>
            <a:ext cx="42777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Processing direct text inputs, emails, and audio files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Using GPT-4o Mini to transform unstructured data into actionable JSON schemas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Confidence based scoring system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Web based UI for task approval and scheduling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.png"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075" y="1819275"/>
            <a:ext cx="42777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7608926" y="2052700"/>
            <a:ext cx="3198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OUT OF </a:t>
            </a:r>
            <a:r>
              <a:rPr lang="en-US" sz="33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SCOPE</a:t>
            </a:r>
            <a:endParaRPr sz="3300">
              <a:solidFill>
                <a:srgbClr val="DEFF9A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7214972" y="2638200"/>
            <a:ext cx="40302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Fully autonomous scheduling without user review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Negotiating meetings between user’s calendars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Interactive Grid Calendar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Push notifications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/>
        </p:nvSpPr>
        <p:spPr>
          <a:xfrm>
            <a:off x="3745706" y="2003912"/>
            <a:ext cx="470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FEEDBACK?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4648200" y="3375512"/>
            <a:ext cx="289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Thank you for your attention.</a:t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5619750" y="4232762"/>
            <a:ext cx="952500" cy="38100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2176462"/>
            <a:ext cx="348615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1" name="Google Shape;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925" y="2176462"/>
            <a:ext cx="348615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2" name="Google Shape;9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4825" y="2176462"/>
            <a:ext cx="348615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971550" y="3214687"/>
            <a:ext cx="284035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MICHAEL THOMAS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971550" y="3824287"/>
            <a:ext cx="27051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Lead Coder / Full-Stack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Architecting the multi-stage pipeline and logic feedback loops.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4743450" y="3214687"/>
            <a:ext cx="284035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JOHN SEDORIOSA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4743450" y="3824287"/>
            <a:ext cx="27051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Backend Specialist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Managing SQLite databases, FastAPI integrations, and API normalization.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8515350" y="3214687"/>
            <a:ext cx="284035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CHRIS NOLAN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8515350" y="3824287"/>
            <a:ext cx="27051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Frontend Specialist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Designing the React-based user interface for schedule visualization.</a:t>
            </a:r>
            <a:endParaRPr/>
          </a:p>
        </p:txBody>
      </p:sp>
      <p:pic>
        <p:nvPicPr>
          <p:cNvPr descr="image.png" id="99" name="Google Shape;9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550" y="2605087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3450" y="260508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15350" y="2605087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71525" y="581025"/>
            <a:ext cx="11381422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CREATORS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81025" y="581025"/>
            <a:ext cx="47625" cy="619125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47125" y="249078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99375" y="249078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76550" y="249078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771525" y="581025"/>
            <a:ext cx="1138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PROBLEM</a:t>
            </a:r>
            <a:endParaRPr/>
          </a:p>
        </p:txBody>
      </p:sp>
      <p:pic>
        <p:nvPicPr>
          <p:cNvPr descr="image.png"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600" y="1404225"/>
            <a:ext cx="5652000" cy="47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430075" y="1620425"/>
            <a:ext cx="5243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33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Our daily lives generate vast amounts of unstructured data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voice notes, emails, and quick texts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that get lost because they require manual effort to organize</a:t>
            </a:r>
            <a:endParaRPr b="0" i="0" sz="1650" u="none" cap="none" strike="noStrike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○"/>
            </a:pP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Fragmented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notes/tasks on various formats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○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Users must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manually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set reminders and cross-reference availability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○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Traditional calendars don’t learn user preferences or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habit patterns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581025" y="581025"/>
            <a:ext cx="47700" cy="619200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175" y="1660800"/>
            <a:ext cx="5715000" cy="380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81025" y="2024062"/>
            <a:ext cx="549068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F5F5F5"/>
                </a:solidFill>
                <a:latin typeface="Poppins"/>
                <a:ea typeface="Poppins"/>
                <a:cs typeface="Poppins"/>
                <a:sym typeface="Poppins"/>
              </a:rPr>
              <a:t>A SEAMLESS PIPELINE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581025" y="2509837"/>
            <a:ext cx="522922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Clerk uses a </a:t>
            </a: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multi-stage pipeline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with feedback loops to process raw data.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838200" y="3348037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962025" y="3348037"/>
            <a:ext cx="48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Ingestion: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Text and Audio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838200" y="3805237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962025" y="3805237"/>
            <a:ext cx="484822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Normalization: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Converting all messy inputs into plain text.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838200" y="4576762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962025" y="4576762"/>
            <a:ext cx="484822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Intelligence: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GPT-4o Mini extracts actionable JSON objects.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771525" y="581025"/>
            <a:ext cx="11381422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OUR SOLUTION: CLERK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581025" y="581025"/>
            <a:ext cx="47625" cy="619125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8343" l="0" r="0" t="21486"/>
          <a:stretch/>
        </p:blipFill>
        <p:spPr>
          <a:xfrm>
            <a:off x="6952300" y="3906175"/>
            <a:ext cx="4884000" cy="171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075" y="1653538"/>
            <a:ext cx="3571500" cy="200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32" name="Google Shape;132;p16"/>
          <p:cNvCxnSpPr/>
          <p:nvPr/>
        </p:nvCxnSpPr>
        <p:spPr>
          <a:xfrm flipH="1" rot="10800000">
            <a:off x="9099125" y="4791975"/>
            <a:ext cx="659700" cy="6600"/>
          </a:xfrm>
          <a:prstGeom prst="straightConnector1">
            <a:avLst/>
          </a:prstGeom>
          <a:noFill/>
          <a:ln cap="flat" cmpd="sng" w="38100">
            <a:solidFill>
              <a:srgbClr val="0A0A0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1819275"/>
            <a:ext cx="3486150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925" y="1819275"/>
            <a:ext cx="3486150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4825" y="1819275"/>
            <a:ext cx="348615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971550" y="2857500"/>
            <a:ext cx="284035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TEMPORAL RESOLUTION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971550" y="3886200"/>
            <a:ext cx="27051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Resolves relative phrases like "tomorrow" or "by next Tuesday" into hard date-time stamps using current user context.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4743450" y="2857500"/>
            <a:ext cx="284035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CONFIDENCE SCORING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4743450" y="3867150"/>
            <a:ext cx="2705100" cy="15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Calculates certainty based on language clarity. Vague items are flagged as "Inferred" for user review rather than guessed.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8515350" y="2857500"/>
            <a:ext cx="284035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ADAPTIVE BEHAVIOR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8515350" y="3867150"/>
            <a:ext cx="2705100" cy="15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Uses statistical aggregation to learn user habits—like when you prefer to work—to improve future schedule suggestions.</a:t>
            </a:r>
            <a:endParaRPr/>
          </a:p>
        </p:txBody>
      </p:sp>
      <p:pic>
        <p:nvPicPr>
          <p:cNvPr descr="image.png" id="146" name="Google Shape;14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550" y="2247900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7" name="Google Shape;14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3450" y="22479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8" name="Google Shape;14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15350" y="22479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771525" y="581025"/>
            <a:ext cx="11381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CORE </a:t>
            </a:r>
            <a:r>
              <a:rPr b="0" i="0" lang="en-US" sz="3300" u="none" cap="none" strike="noStrike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INTELLIGENCE</a:t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581025" y="581025"/>
            <a:ext cx="47625" cy="619125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/>
        </p:nvSpPr>
        <p:spPr>
          <a:xfrm>
            <a:off x="771525" y="581025"/>
            <a:ext cx="1138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WHY IT MATTERS</a:t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581025" y="581025"/>
            <a:ext cx="47700" cy="619200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600" y="1404225"/>
            <a:ext cx="5652000" cy="37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430075" y="1620425"/>
            <a:ext cx="52434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33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Automates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translating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notes  and voice notes into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calendar events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Learns user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behavior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adapts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to it, giving time to the user to focus on more important tasks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Manual scheduling is prone to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human error</a:t>
            </a:r>
            <a:endParaRPr sz="1650">
              <a:solidFill>
                <a:srgbClr val="DEFF9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Clerk acts as a layer of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ensuring user’s schedule is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accurate</a:t>
            </a: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33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50"/>
              <a:buFont typeface="Lato"/>
              <a:buChar char="●"/>
            </a:pPr>
            <a:r>
              <a:rPr lang="en-US" sz="165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Saves </a:t>
            </a:r>
            <a:r>
              <a:rPr lang="en-US" sz="1650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mental energy </a:t>
            </a:r>
            <a:endParaRPr sz="1650">
              <a:solidFill>
                <a:srgbClr val="DEFF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475" y="581026"/>
            <a:ext cx="2364651" cy="273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677" y="2951575"/>
            <a:ext cx="3026700" cy="319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5" name="Google Shape;1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2557462"/>
            <a:ext cx="52292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6" name="Google Shape;1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557462"/>
            <a:ext cx="522922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971550" y="2947987"/>
            <a:ext cx="4670583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BACKEND &amp; APIS</a:t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6772275" y="2947987"/>
            <a:ext cx="4670583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FRONTEND &amp; DEVOPS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1228725" y="3500437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1352550" y="3500437"/>
            <a:ext cx="40671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Languages: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Python, SQL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1228725" y="3814762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1352550" y="3814762"/>
            <a:ext cx="40671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Framework: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FastAPI, Pydantic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1228725" y="4129087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1352550" y="4129087"/>
            <a:ext cx="40671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Intelligence: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GPT-4o Mini, Whisper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1228725" y="4443412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1352550" y="4443412"/>
            <a:ext cx="40671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Database: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SQLite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7029450" y="3500437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7153275" y="3500437"/>
            <a:ext cx="40671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Web: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React, HTML5, CSS3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7029450" y="3814762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7153275" y="3814762"/>
            <a:ext cx="40671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Deployment: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Render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7029450" y="4129087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153275" y="4129087"/>
            <a:ext cx="40671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Tools: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VS Code, GitHub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7029450" y="4443412"/>
            <a:ext cx="1238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7153275" y="4443412"/>
            <a:ext cx="406717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38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DEFF9A"/>
                </a:solidFill>
                <a:latin typeface="Lato"/>
                <a:ea typeface="Lato"/>
                <a:cs typeface="Lato"/>
                <a:sym typeface="Lato"/>
              </a:rPr>
              <a:t>Integrations:</a:t>
            </a:r>
            <a:r>
              <a:rPr b="0" i="0" lang="en-US" sz="165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Gmail, Google Calendar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771525" y="581025"/>
            <a:ext cx="11381422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TECHNICAL INFRASTRUCTURE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581025" y="581025"/>
            <a:ext cx="47625" cy="619125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A0A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418707" y="1645031"/>
            <a:ext cx="348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01: </a:t>
            </a:r>
            <a:r>
              <a:rPr b="1" i="0" lang="en-US" sz="2100" u="none" cap="none" strike="noStrike">
                <a:solidFill>
                  <a:srgbClr val="DEFF9A"/>
                </a:solidFill>
                <a:latin typeface="Poppins"/>
                <a:ea typeface="Poppins"/>
                <a:cs typeface="Poppins"/>
                <a:sym typeface="Poppins"/>
              </a:rPr>
              <a:t>Foundation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501575" y="2197481"/>
            <a:ext cx="33147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FastAPI setup, SQL Schema design, and environment initialization.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208294" y="1645015"/>
            <a:ext cx="34803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02: Extraction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4291163" y="2197465"/>
            <a:ext cx="3314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Text paste interface, AI </a:t>
            </a:r>
            <a:r>
              <a:rPr lang="en-U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extraction</a:t>
            </a:r>
            <a:r>
              <a:rPr lang="en-U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layer with GPT-4o mini.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8080607" y="1645031"/>
            <a:ext cx="34803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03: Logic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8163475" y="2197481"/>
            <a:ext cx="331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Confidence scoring system and converting relative phrases 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418707" y="3993481"/>
            <a:ext cx="34803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04: Scheduling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501500" y="4663126"/>
            <a:ext cx="3314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Order tasks by urgency and identify available time slots, build </a:t>
            </a:r>
            <a:r>
              <a:rPr lang="en-U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dashboard to view, edit, and approve suggestions </a:t>
            </a:r>
            <a:r>
              <a:rPr i="0" lang="en-US" sz="180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4208307" y="3993485"/>
            <a:ext cx="34803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05: Audio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4291100" y="4663120"/>
            <a:ext cx="3314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OpenAI whisper for audio note transcription and Media Recorder API for browser based recording .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771525" y="581025"/>
            <a:ext cx="1138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ROAD MAP</a:t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581025" y="581025"/>
            <a:ext cx="47700" cy="619200"/>
          </a:xfrm>
          <a:prstGeom prst="rect">
            <a:avLst/>
          </a:prstGeom>
          <a:solidFill>
            <a:srgbClr val="DEFF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8080682" y="3993485"/>
            <a:ext cx="34803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EFF9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06: Refinement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8163400" y="4662520"/>
            <a:ext cx="3314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Implement light statistical aggregation to learn user behavior, and attempt Google Calendar API integration</a:t>
            </a:r>
            <a:r>
              <a:rPr i="0" lang="en-US" sz="180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288" y="488134"/>
            <a:ext cx="6141425" cy="614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0" y="2728472"/>
            <a:ext cx="2520000" cy="26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AI Image of what the Daily </a:t>
            </a:r>
            <a:r>
              <a:rPr lang="en-US" sz="32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r>
              <a:rPr lang="en-US" sz="32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could look like </a:t>
            </a:r>
            <a:endParaRPr sz="32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